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28.jpeg" ContentType="image/jpeg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7.png" ContentType="image/png"/>
  <Override PartName="/ppt/media/image26.png" ContentType="image/png"/>
  <Override PartName="/ppt/media/image30.png" ContentType="image/png"/>
  <Override PartName="/ppt/media/image31.png" ContentType="image/png"/>
  <Override PartName="/ppt/media/image32.jpeg" ContentType="image/jpeg"/>
  <Override PartName="/ppt/media/image33.png" ContentType="image/png"/>
  <Override PartName="/ppt/media/image34.png" ContentType="image/png"/>
  <Override PartName="/ppt/media/image36.jpeg" ContentType="image/jpeg"/>
  <Override PartName="/ppt/media/image37.jpeg" ContentType="image/jpeg"/>
  <Override PartName="/ppt/media/image38.png" ContentType="image/png"/>
  <Override PartName="/ppt/media/image39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3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4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345600" y="2942640"/>
            <a:ext cx="7147080" cy="246312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7572600" y="2944800"/>
            <a:ext cx="1189800" cy="2459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7712640" y="3136680"/>
            <a:ext cx="909360" cy="2075040"/>
          </a:xfrm>
          <a:prstGeom prst="rect">
            <a:avLst/>
          </a:prstGeom>
          <a:solidFill>
            <a:srgbClr val="b5ae53">
              <a:alpha val="70000"/>
            </a:srgbClr>
          </a:solidFill>
          <a:ln w="6480">
            <a:solidFill>
              <a:srgbClr val="6b7d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445320" y="3055680"/>
            <a:ext cx="6947280" cy="22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541800" y="4559400"/>
            <a:ext cx="6754320" cy="663480"/>
          </a:xfrm>
          <a:prstGeom prst="rect">
            <a:avLst/>
          </a:prstGeom>
          <a:solidFill>
            <a:srgbClr val="93a2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538920" y="3139560"/>
            <a:ext cx="6760080" cy="2076840"/>
          </a:xfrm>
          <a:prstGeom prst="rect">
            <a:avLst/>
          </a:prstGeom>
          <a:noFill/>
          <a:ln w="6480">
            <a:solidFill>
              <a:srgbClr val="6b7d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360" cy="129456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0" y="0"/>
            <a:ext cx="914364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2"/>
          <p:cNvSpPr/>
          <p:nvPr/>
        </p:nvSpPr>
        <p:spPr>
          <a:xfrm>
            <a:off x="91440" y="101520"/>
            <a:ext cx="8960760" cy="6664680"/>
          </a:xfrm>
          <a:custGeom>
            <a:avLst/>
            <a:gdLst/>
            <a:ahLst/>
            <a:rect l="l" t="t" r="r" b="b"/>
            <a:pathLst>
              <a:path w="24894" h="18516">
                <a:moveTo>
                  <a:pt x="321" y="0"/>
                </a:moveTo>
                <a:lnTo>
                  <a:pt x="321" y="0"/>
                </a:lnTo>
                <a:cubicBezTo>
                  <a:pt x="265" y="0"/>
                  <a:pt x="210" y="15"/>
                  <a:pt x="161" y="43"/>
                </a:cubicBezTo>
                <a:cubicBezTo>
                  <a:pt x="112" y="71"/>
                  <a:pt x="71" y="112"/>
                  <a:pt x="43" y="161"/>
                </a:cubicBezTo>
                <a:cubicBezTo>
                  <a:pt x="15" y="210"/>
                  <a:pt x="0" y="265"/>
                  <a:pt x="0" y="321"/>
                </a:cubicBezTo>
                <a:lnTo>
                  <a:pt x="0" y="18193"/>
                </a:lnTo>
                <a:lnTo>
                  <a:pt x="0" y="18194"/>
                </a:lnTo>
                <a:cubicBezTo>
                  <a:pt x="0" y="18250"/>
                  <a:pt x="15" y="18305"/>
                  <a:pt x="43" y="18354"/>
                </a:cubicBezTo>
                <a:cubicBezTo>
                  <a:pt x="71" y="18403"/>
                  <a:pt x="112" y="18444"/>
                  <a:pt x="161" y="18472"/>
                </a:cubicBezTo>
                <a:cubicBezTo>
                  <a:pt x="210" y="18500"/>
                  <a:pt x="265" y="18515"/>
                  <a:pt x="321" y="18515"/>
                </a:cubicBezTo>
                <a:lnTo>
                  <a:pt x="24571" y="18515"/>
                </a:lnTo>
                <a:lnTo>
                  <a:pt x="24572" y="18515"/>
                </a:lnTo>
                <a:cubicBezTo>
                  <a:pt x="24628" y="18515"/>
                  <a:pt x="24683" y="18500"/>
                  <a:pt x="24732" y="18472"/>
                </a:cubicBezTo>
                <a:cubicBezTo>
                  <a:pt x="24781" y="18444"/>
                  <a:pt x="24822" y="18403"/>
                  <a:pt x="24850" y="18354"/>
                </a:cubicBezTo>
                <a:cubicBezTo>
                  <a:pt x="24878" y="18305"/>
                  <a:pt x="24893" y="18250"/>
                  <a:pt x="24893" y="18194"/>
                </a:cubicBezTo>
                <a:lnTo>
                  <a:pt x="24892" y="321"/>
                </a:lnTo>
                <a:lnTo>
                  <a:pt x="24893" y="321"/>
                </a:lnTo>
                <a:lnTo>
                  <a:pt x="24893" y="321"/>
                </a:lnTo>
                <a:cubicBezTo>
                  <a:pt x="24893" y="265"/>
                  <a:pt x="24878" y="210"/>
                  <a:pt x="24850" y="161"/>
                </a:cubicBezTo>
                <a:cubicBezTo>
                  <a:pt x="24822" y="112"/>
                  <a:pt x="24781" y="71"/>
                  <a:pt x="24732" y="43"/>
                </a:cubicBezTo>
                <a:cubicBezTo>
                  <a:pt x="24683" y="15"/>
                  <a:pt x="24628" y="0"/>
                  <a:pt x="24572" y="0"/>
                </a:cubicBezTo>
                <a:lnTo>
                  <a:pt x="321" y="0"/>
                </a:lnTo>
              </a:path>
            </a:pathLst>
          </a:custGeom>
          <a:blipFill rotWithShape="0">
            <a:blip r:embed="rId3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3"/>
          <p:cNvSpPr/>
          <p:nvPr/>
        </p:nvSpPr>
        <p:spPr>
          <a:xfrm>
            <a:off x="274320" y="278280"/>
            <a:ext cx="8595000" cy="132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4"/>
          <p:cNvSpPr/>
          <p:nvPr/>
        </p:nvSpPr>
        <p:spPr>
          <a:xfrm>
            <a:off x="372960" y="372960"/>
            <a:ext cx="8380080" cy="111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PlaceHolder 5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360" cy="129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4800" cy="24912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4800" cy="24912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7" name="PlaceHolder 8"/>
          <p:cNvSpPr>
            <a:spLocks noGrp="1"/>
          </p:cNvSpPr>
          <p:nvPr>
            <p:ph type="body"/>
          </p:nvPr>
        </p:nvSpPr>
        <p:spPr>
          <a:xfrm>
            <a:off x="736560" y="4881240"/>
            <a:ext cx="3754800" cy="24912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8" name="PlaceHolder 9"/>
          <p:cNvSpPr>
            <a:spLocks noGrp="1"/>
          </p:cNvSpPr>
          <p:nvPr>
            <p:ph type="body"/>
          </p:nvPr>
        </p:nvSpPr>
        <p:spPr>
          <a:xfrm>
            <a:off x="4680000" y="4881240"/>
            <a:ext cx="3754800" cy="24912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3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4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5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6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4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7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8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04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2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3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3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4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5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6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4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7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8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50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 hidden="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" hidden="1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3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3" hidden="1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4" hidden="1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5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6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4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94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2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3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3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4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5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6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4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7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8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PlaceHolder 9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360" cy="129456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40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3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3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4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5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6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4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7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8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86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 hidden="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2" hidden="1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3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3" hidden="1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4" hidden="1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5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6"/>
          <p:cNvSpPr/>
          <p:nvPr/>
        </p:nvSpPr>
        <p:spPr>
          <a:xfrm>
            <a:off x="91440" y="101520"/>
            <a:ext cx="8960400" cy="6664320"/>
          </a:xfrm>
          <a:custGeom>
            <a:avLst/>
            <a:gdLst/>
            <a:ahLst/>
            <a:rect l="l" t="t" r="r" b="b"/>
            <a:pathLst>
              <a:path w="24892" h="18515">
                <a:moveTo>
                  <a:pt x="321" y="0"/>
                </a:moveTo>
                <a:lnTo>
                  <a:pt x="321" y="0"/>
                </a:lnTo>
                <a:lnTo>
                  <a:pt x="304" y="0"/>
                </a:lnTo>
                <a:lnTo>
                  <a:pt x="287" y="2"/>
                </a:lnTo>
                <a:lnTo>
                  <a:pt x="271" y="4"/>
                </a:lnTo>
                <a:lnTo>
                  <a:pt x="254" y="7"/>
                </a:lnTo>
                <a:lnTo>
                  <a:pt x="238" y="11"/>
                </a:lnTo>
                <a:lnTo>
                  <a:pt x="222" y="16"/>
                </a:lnTo>
                <a:lnTo>
                  <a:pt x="206" y="21"/>
                </a:lnTo>
                <a:lnTo>
                  <a:pt x="190" y="28"/>
                </a:lnTo>
                <a:lnTo>
                  <a:pt x="175" y="35"/>
                </a:lnTo>
                <a:lnTo>
                  <a:pt x="161" y="43"/>
                </a:lnTo>
                <a:lnTo>
                  <a:pt x="146" y="52"/>
                </a:lnTo>
                <a:lnTo>
                  <a:pt x="132" y="61"/>
                </a:lnTo>
                <a:lnTo>
                  <a:pt x="119" y="72"/>
                </a:lnTo>
                <a:lnTo>
                  <a:pt x="106" y="82"/>
                </a:lnTo>
                <a:lnTo>
                  <a:pt x="94" y="94"/>
                </a:lnTo>
                <a:lnTo>
                  <a:pt x="82" y="106"/>
                </a:lnTo>
                <a:lnTo>
                  <a:pt x="72" y="119"/>
                </a:lnTo>
                <a:lnTo>
                  <a:pt x="61" y="132"/>
                </a:lnTo>
                <a:lnTo>
                  <a:pt x="52" y="146"/>
                </a:lnTo>
                <a:lnTo>
                  <a:pt x="43" y="160"/>
                </a:lnTo>
                <a:lnTo>
                  <a:pt x="35" y="175"/>
                </a:lnTo>
                <a:lnTo>
                  <a:pt x="28" y="190"/>
                </a:lnTo>
                <a:lnTo>
                  <a:pt x="21" y="206"/>
                </a:lnTo>
                <a:lnTo>
                  <a:pt x="16" y="222"/>
                </a:lnTo>
                <a:lnTo>
                  <a:pt x="11" y="238"/>
                </a:lnTo>
                <a:lnTo>
                  <a:pt x="7" y="254"/>
                </a:lnTo>
                <a:lnTo>
                  <a:pt x="4" y="271"/>
                </a:lnTo>
                <a:lnTo>
                  <a:pt x="2" y="287"/>
                </a:lnTo>
                <a:lnTo>
                  <a:pt x="0" y="304"/>
                </a:lnTo>
                <a:lnTo>
                  <a:pt x="0" y="321"/>
                </a:lnTo>
                <a:lnTo>
                  <a:pt x="0" y="18192"/>
                </a:lnTo>
                <a:lnTo>
                  <a:pt x="0" y="18192"/>
                </a:lnTo>
                <a:lnTo>
                  <a:pt x="0" y="18209"/>
                </a:lnTo>
                <a:lnTo>
                  <a:pt x="2" y="18226"/>
                </a:lnTo>
                <a:lnTo>
                  <a:pt x="4" y="18242"/>
                </a:lnTo>
                <a:lnTo>
                  <a:pt x="7" y="18259"/>
                </a:lnTo>
                <a:lnTo>
                  <a:pt x="11" y="18275"/>
                </a:lnTo>
                <a:lnTo>
                  <a:pt x="16" y="18291"/>
                </a:lnTo>
                <a:lnTo>
                  <a:pt x="21" y="18307"/>
                </a:lnTo>
                <a:lnTo>
                  <a:pt x="28" y="18323"/>
                </a:lnTo>
                <a:lnTo>
                  <a:pt x="35" y="18338"/>
                </a:lnTo>
                <a:lnTo>
                  <a:pt x="43" y="18353"/>
                </a:lnTo>
                <a:lnTo>
                  <a:pt x="52" y="18367"/>
                </a:lnTo>
                <a:lnTo>
                  <a:pt x="61" y="18381"/>
                </a:lnTo>
                <a:lnTo>
                  <a:pt x="72" y="18394"/>
                </a:lnTo>
                <a:lnTo>
                  <a:pt x="82" y="18407"/>
                </a:lnTo>
                <a:lnTo>
                  <a:pt x="94" y="18419"/>
                </a:lnTo>
                <a:lnTo>
                  <a:pt x="106" y="18431"/>
                </a:lnTo>
                <a:lnTo>
                  <a:pt x="119" y="18441"/>
                </a:lnTo>
                <a:lnTo>
                  <a:pt x="132" y="18452"/>
                </a:lnTo>
                <a:lnTo>
                  <a:pt x="146" y="18461"/>
                </a:lnTo>
                <a:lnTo>
                  <a:pt x="161" y="18470"/>
                </a:lnTo>
                <a:lnTo>
                  <a:pt x="175" y="18478"/>
                </a:lnTo>
                <a:lnTo>
                  <a:pt x="190" y="18485"/>
                </a:lnTo>
                <a:lnTo>
                  <a:pt x="206" y="18492"/>
                </a:lnTo>
                <a:lnTo>
                  <a:pt x="222" y="18497"/>
                </a:lnTo>
                <a:lnTo>
                  <a:pt x="238" y="18502"/>
                </a:lnTo>
                <a:lnTo>
                  <a:pt x="254" y="18506"/>
                </a:lnTo>
                <a:lnTo>
                  <a:pt x="271" y="18509"/>
                </a:lnTo>
                <a:lnTo>
                  <a:pt x="287" y="18511"/>
                </a:lnTo>
                <a:lnTo>
                  <a:pt x="304" y="18513"/>
                </a:lnTo>
                <a:lnTo>
                  <a:pt x="321" y="18513"/>
                </a:lnTo>
                <a:lnTo>
                  <a:pt x="24570" y="18514"/>
                </a:lnTo>
                <a:lnTo>
                  <a:pt x="24570" y="18514"/>
                </a:lnTo>
                <a:lnTo>
                  <a:pt x="24587" y="18514"/>
                </a:lnTo>
                <a:lnTo>
                  <a:pt x="24604" y="18512"/>
                </a:lnTo>
                <a:lnTo>
                  <a:pt x="24620" y="18510"/>
                </a:lnTo>
                <a:lnTo>
                  <a:pt x="24637" y="18507"/>
                </a:lnTo>
                <a:lnTo>
                  <a:pt x="24653" y="18503"/>
                </a:lnTo>
                <a:lnTo>
                  <a:pt x="24669" y="18498"/>
                </a:lnTo>
                <a:lnTo>
                  <a:pt x="24685" y="18493"/>
                </a:lnTo>
                <a:lnTo>
                  <a:pt x="24701" y="18486"/>
                </a:lnTo>
                <a:lnTo>
                  <a:pt x="24716" y="18479"/>
                </a:lnTo>
                <a:lnTo>
                  <a:pt x="24731" y="18471"/>
                </a:lnTo>
                <a:lnTo>
                  <a:pt x="24745" y="18462"/>
                </a:lnTo>
                <a:lnTo>
                  <a:pt x="24759" y="18453"/>
                </a:lnTo>
                <a:lnTo>
                  <a:pt x="24772" y="18442"/>
                </a:lnTo>
                <a:lnTo>
                  <a:pt x="24785" y="18432"/>
                </a:lnTo>
                <a:lnTo>
                  <a:pt x="24797" y="18420"/>
                </a:lnTo>
                <a:lnTo>
                  <a:pt x="24809" y="18408"/>
                </a:lnTo>
                <a:lnTo>
                  <a:pt x="24819" y="18395"/>
                </a:lnTo>
                <a:lnTo>
                  <a:pt x="24830" y="18382"/>
                </a:lnTo>
                <a:lnTo>
                  <a:pt x="24839" y="18368"/>
                </a:lnTo>
                <a:lnTo>
                  <a:pt x="24848" y="18353"/>
                </a:lnTo>
                <a:lnTo>
                  <a:pt x="24856" y="18339"/>
                </a:lnTo>
                <a:lnTo>
                  <a:pt x="24863" y="18324"/>
                </a:lnTo>
                <a:lnTo>
                  <a:pt x="24870" y="18308"/>
                </a:lnTo>
                <a:lnTo>
                  <a:pt x="24875" y="18292"/>
                </a:lnTo>
                <a:lnTo>
                  <a:pt x="24880" y="18276"/>
                </a:lnTo>
                <a:lnTo>
                  <a:pt x="24884" y="18260"/>
                </a:lnTo>
                <a:lnTo>
                  <a:pt x="24887" y="18243"/>
                </a:lnTo>
                <a:lnTo>
                  <a:pt x="24889" y="18227"/>
                </a:lnTo>
                <a:lnTo>
                  <a:pt x="24891" y="18210"/>
                </a:lnTo>
                <a:lnTo>
                  <a:pt x="24891" y="18193"/>
                </a:lnTo>
                <a:lnTo>
                  <a:pt x="24891" y="321"/>
                </a:lnTo>
                <a:lnTo>
                  <a:pt x="24891" y="321"/>
                </a:lnTo>
                <a:lnTo>
                  <a:pt x="24891" y="304"/>
                </a:lnTo>
                <a:lnTo>
                  <a:pt x="24889" y="287"/>
                </a:lnTo>
                <a:lnTo>
                  <a:pt x="24887" y="271"/>
                </a:lnTo>
                <a:lnTo>
                  <a:pt x="24884" y="254"/>
                </a:lnTo>
                <a:lnTo>
                  <a:pt x="24880" y="238"/>
                </a:lnTo>
                <a:lnTo>
                  <a:pt x="24875" y="222"/>
                </a:lnTo>
                <a:lnTo>
                  <a:pt x="24870" y="206"/>
                </a:lnTo>
                <a:lnTo>
                  <a:pt x="24863" y="190"/>
                </a:lnTo>
                <a:lnTo>
                  <a:pt x="24856" y="175"/>
                </a:lnTo>
                <a:lnTo>
                  <a:pt x="24848" y="161"/>
                </a:lnTo>
                <a:lnTo>
                  <a:pt x="24839" y="146"/>
                </a:lnTo>
                <a:lnTo>
                  <a:pt x="24830" y="132"/>
                </a:lnTo>
                <a:lnTo>
                  <a:pt x="24819" y="119"/>
                </a:lnTo>
                <a:lnTo>
                  <a:pt x="24809" y="106"/>
                </a:lnTo>
                <a:lnTo>
                  <a:pt x="24797" y="94"/>
                </a:lnTo>
                <a:lnTo>
                  <a:pt x="24785" y="82"/>
                </a:lnTo>
                <a:lnTo>
                  <a:pt x="24772" y="72"/>
                </a:lnTo>
                <a:lnTo>
                  <a:pt x="24759" y="61"/>
                </a:lnTo>
                <a:lnTo>
                  <a:pt x="24745" y="52"/>
                </a:lnTo>
                <a:lnTo>
                  <a:pt x="24731" y="43"/>
                </a:lnTo>
                <a:lnTo>
                  <a:pt x="24716" y="35"/>
                </a:lnTo>
                <a:lnTo>
                  <a:pt x="24701" y="28"/>
                </a:lnTo>
                <a:lnTo>
                  <a:pt x="24685" y="21"/>
                </a:lnTo>
                <a:lnTo>
                  <a:pt x="24669" y="16"/>
                </a:lnTo>
                <a:lnTo>
                  <a:pt x="24653" y="11"/>
                </a:lnTo>
                <a:lnTo>
                  <a:pt x="24637" y="7"/>
                </a:lnTo>
                <a:lnTo>
                  <a:pt x="24620" y="4"/>
                </a:lnTo>
                <a:lnTo>
                  <a:pt x="24604" y="2"/>
                </a:lnTo>
                <a:lnTo>
                  <a:pt x="24587" y="0"/>
                </a:lnTo>
                <a:lnTo>
                  <a:pt x="24570" y="0"/>
                </a:lnTo>
                <a:lnTo>
                  <a:pt x="321" y="0"/>
                </a:lnTo>
              </a:path>
            </a:pathLst>
          </a:custGeom>
          <a:blipFill rotWithShape="0">
            <a:blip r:embed="rId4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7"/>
          <p:cNvSpPr/>
          <p:nvPr/>
        </p:nvSpPr>
        <p:spPr>
          <a:xfrm>
            <a:off x="451800" y="2946240"/>
            <a:ext cx="8264520" cy="246312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8"/>
          <p:cNvSpPr/>
          <p:nvPr/>
        </p:nvSpPr>
        <p:spPr>
          <a:xfrm>
            <a:off x="567720" y="3048120"/>
            <a:ext cx="8033040" cy="22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9"/>
          <p:cNvSpPr/>
          <p:nvPr/>
        </p:nvSpPr>
        <p:spPr>
          <a:xfrm>
            <a:off x="675360" y="4541400"/>
            <a:ext cx="7817400" cy="663480"/>
          </a:xfrm>
          <a:prstGeom prst="rect">
            <a:avLst/>
          </a:prstGeom>
          <a:solidFill>
            <a:srgbClr val="93a2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10"/>
          <p:cNvSpPr/>
          <p:nvPr/>
        </p:nvSpPr>
        <p:spPr>
          <a:xfrm>
            <a:off x="675720" y="3124080"/>
            <a:ext cx="7817040" cy="2076840"/>
          </a:xfrm>
          <a:prstGeom prst="rect">
            <a:avLst/>
          </a:prstGeom>
          <a:noFill/>
          <a:ln w="6480">
            <a:solidFill>
              <a:srgbClr val="6b7d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34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2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642960" y="4648320"/>
            <a:ext cx="655236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Autofit/>
          </a:bodyPr>
          <a:p>
            <a:pPr algn="ctr">
              <a:lnSpc>
                <a:spcPct val="80000"/>
              </a:lnSpc>
              <a:spcBef>
                <a:spcPts val="300"/>
              </a:spcBef>
            </a:pPr>
            <a:r>
              <a:rPr b="0" lang="it-IT" sz="1300" spc="296" strike="noStrike" cap="all">
                <a:solidFill>
                  <a:srgbClr val="ffffff"/>
                </a:solidFill>
                <a:latin typeface="Century Gothic"/>
              </a:rPr>
              <a:t>La resistenza continua:</a:t>
            </a:r>
            <a:endParaRPr b="0" lang="it-IT" sz="13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300"/>
              </a:spcBef>
            </a:pPr>
            <a:r>
              <a:rPr b="0" lang="it-IT" sz="1300" spc="296" strike="noStrike" cap="all">
                <a:solidFill>
                  <a:srgbClr val="ffffff"/>
                </a:solidFill>
                <a:latin typeface="Century Gothic"/>
              </a:rPr>
              <a:t> </a:t>
            </a:r>
            <a:r>
              <a:rPr b="0" lang="it-IT" sz="1300" spc="296" strike="noStrike" cap="all">
                <a:solidFill>
                  <a:srgbClr val="ffffff"/>
                </a:solidFill>
                <a:latin typeface="Century Gothic"/>
              </a:rPr>
              <a:t>Libertà e partecipazione</a:t>
            </a:r>
            <a:endParaRPr b="0" lang="it-IT" sz="1300" spc="-1" strike="noStrike"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642960" y="3412080"/>
            <a:ext cx="6628680" cy="92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 anchorCtr="1">
            <a:noAutofit/>
          </a:bodyPr>
          <a:p>
            <a:pPr algn="ctr">
              <a:lnSpc>
                <a:spcPct val="100000"/>
              </a:lnSpc>
            </a:pPr>
            <a:r>
              <a:rPr b="0" lang="it-IT" sz="2400" spc="-1" strike="noStrike" cap="all">
                <a:solidFill>
                  <a:srgbClr val="47534c"/>
                </a:solidFill>
                <a:latin typeface="Book Antiqua"/>
              </a:rPr>
              <a:t>seminario sulla festa della liberazione nel 71° anniversario</a:t>
            </a:r>
            <a:br/>
            <a:r>
              <a:rPr b="0" lang="it-IT" sz="1800" spc="-1" strike="noStrike" cap="all">
                <a:solidFill>
                  <a:srgbClr val="47534c"/>
                </a:solidFill>
                <a:latin typeface="Book Antiqua"/>
              </a:rPr>
              <a:t>«I Piccoli maestri»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it-IT" sz="3500" spc="-1" strike="noStrike" cap="all">
                <a:solidFill>
                  <a:srgbClr val="6b7d72"/>
                </a:solidFill>
                <a:latin typeface="Book Antiqua"/>
              </a:rPr>
              <a:t>Le frasi Del film </a:t>
            </a:r>
            <a:endParaRPr b="0" lang="it-IT" sz="3500" spc="-1" strike="noStrike">
              <a:latin typeface="Arial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457200" y="1752480"/>
            <a:ext cx="8228880" cy="43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01"/>
              </a:spcBef>
            </a:pPr>
            <a:endParaRPr b="0" lang="it-IT" sz="1800" spc="-1" strike="noStrike">
              <a:latin typeface="Arial"/>
            </a:endParaRPr>
          </a:p>
          <a:p>
            <a:pPr marL="343080" indent="-227880" algn="just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564b3c"/>
                </a:solidFill>
                <a:latin typeface="Century Gothic"/>
              </a:rPr>
              <a:t>« Se si sbaglia la banda si sbaglia l‘Italia».</a:t>
            </a:r>
            <a:endParaRPr b="0" lang="it-IT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b="0" lang="it-IT" sz="2400" spc="-1" strike="noStrike">
              <a:latin typeface="Arial"/>
            </a:endParaRPr>
          </a:p>
          <a:p>
            <a:pPr marL="343080" indent="-227880" algn="just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564b3c"/>
                </a:solidFill>
                <a:latin typeface="Century Gothic"/>
              </a:rPr>
              <a:t>«La dobbiamo liberare noi l’Italia, l’Italia vera adesso siamo noi».</a:t>
            </a:r>
            <a:endParaRPr b="0" lang="it-IT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b="0" lang="it-IT" sz="2400" spc="-1" strike="noStrike">
              <a:latin typeface="Arial"/>
            </a:endParaRPr>
          </a:p>
          <a:p>
            <a:pPr marL="343080" indent="-227880" algn="just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564b3c"/>
                </a:solidFill>
                <a:latin typeface="Century Gothic"/>
              </a:rPr>
              <a:t>« Non avremo niente di migliore nella nostra vita». 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736920" y="4494240"/>
            <a:ext cx="7695360" cy="22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 anchorCtr="1">
            <a:noAutofit/>
          </a:bodyPr>
          <a:p>
            <a:pPr algn="ctr">
              <a:lnSpc>
                <a:spcPct val="100000"/>
              </a:lnSpc>
            </a:pPr>
            <a:r>
              <a:rPr b="0" lang="it-IT" sz="4000" spc="-1" strike="noStrike" cap="all">
                <a:solidFill>
                  <a:srgbClr val="47534c"/>
                </a:solidFill>
                <a:latin typeface="Book Antiqua"/>
              </a:rPr>
              <a:t>Buona visione! </a:t>
            </a:r>
            <a:br/>
            <a:endParaRPr b="0" lang="it-IT" sz="4000" spc="-1" strike="noStrike">
              <a:latin typeface="Arial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736560" y="4607640"/>
            <a:ext cx="7695360" cy="52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it-IT" sz="1050" spc="245" strike="noStrike" cap="all">
                <a:solidFill>
                  <a:srgbClr val="ffffff"/>
                </a:solidFill>
                <a:latin typeface="Century Gothic"/>
              </a:rPr>
              <a:t>A cura di Daniele Falcetta, classe IV E</a:t>
            </a:r>
            <a:endParaRPr b="0" lang="it-IT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it-IT" sz="3200" spc="-1" strike="noStrike" cap="all">
                <a:solidFill>
                  <a:srgbClr val="6b7d72"/>
                </a:solidFill>
                <a:latin typeface="Book Antiqua"/>
              </a:rPr>
              <a:t>GEO-CRONOLOGIA DELLA RESISTENZA</a:t>
            </a:r>
            <a:endParaRPr b="0" lang="it-IT" sz="3200" spc="-1" strike="noStrike">
              <a:latin typeface="Arial"/>
            </a:endParaRPr>
          </a:p>
        </p:txBody>
      </p:sp>
      <p:pic>
        <p:nvPicPr>
          <p:cNvPr id="374" name="Segnaposto contenuto 6" descr=""/>
          <p:cNvPicPr/>
          <p:nvPr/>
        </p:nvPicPr>
        <p:blipFill>
          <a:blip r:embed="rId2"/>
          <a:stretch/>
        </p:blipFill>
        <p:spPr>
          <a:xfrm>
            <a:off x="0" y="-99360"/>
            <a:ext cx="9143640" cy="6957000"/>
          </a:xfrm>
          <a:prstGeom prst="rect">
            <a:avLst/>
          </a:prstGeom>
          <a:ln>
            <a:noFill/>
          </a:ln>
        </p:spPr>
      </p:pic>
      <p:sp>
        <p:nvSpPr>
          <p:cNvPr id="375" name="CustomShape 2"/>
          <p:cNvSpPr/>
          <p:nvPr/>
        </p:nvSpPr>
        <p:spPr>
          <a:xfrm>
            <a:off x="2483640" y="2493000"/>
            <a:ext cx="504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8f9f9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it-IT" sz="3500" spc="-1" strike="noStrike" u="sng" cap="all">
                <a:solidFill>
                  <a:srgbClr val="6b7d72"/>
                </a:solidFill>
                <a:uFillTx/>
                <a:latin typeface="Book Antiqua"/>
              </a:rPr>
              <a:t>I piccoli maestri</a:t>
            </a:r>
            <a:endParaRPr b="0" lang="it-IT" sz="3500" spc="-1" strike="noStrike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457200" y="2061000"/>
            <a:ext cx="8228880" cy="40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227880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564b3c"/>
                </a:solidFill>
                <a:latin typeface="Century Gothic"/>
              </a:rPr>
              <a:t>Titolo: </a:t>
            </a:r>
            <a:r>
              <a:rPr b="0" lang="it-IT" sz="2400" spc="-1" strike="noStrike">
                <a:solidFill>
                  <a:srgbClr val="564b3c"/>
                </a:solidFill>
                <a:latin typeface="Century Gothic"/>
              </a:rPr>
              <a:t>I piccoli maestri</a:t>
            </a:r>
            <a:endParaRPr b="0" lang="it-IT" sz="2400" spc="-1" strike="noStrike">
              <a:latin typeface="Arial"/>
            </a:endParaRPr>
          </a:p>
          <a:p>
            <a:pPr marL="343080" indent="-227880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564b3c"/>
                </a:solidFill>
                <a:latin typeface="Century Gothic"/>
              </a:rPr>
              <a:t>Anno di Produzione: </a:t>
            </a:r>
            <a:r>
              <a:rPr b="0" lang="it-IT" sz="2400" spc="-1" strike="noStrike">
                <a:solidFill>
                  <a:srgbClr val="564b3c"/>
                </a:solidFill>
                <a:latin typeface="Century Gothic"/>
              </a:rPr>
              <a:t>1998</a:t>
            </a:r>
            <a:endParaRPr b="0" lang="it-IT" sz="2400" spc="-1" strike="noStrike">
              <a:latin typeface="Arial"/>
            </a:endParaRPr>
          </a:p>
          <a:p>
            <a:pPr marL="343080" indent="-227880" algn="just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564b3c"/>
                </a:solidFill>
                <a:latin typeface="Century Gothic"/>
              </a:rPr>
              <a:t>Paese di Produzione: </a:t>
            </a:r>
            <a:r>
              <a:rPr b="0" lang="it-IT" sz="2400" spc="-1" strike="noStrike">
                <a:solidFill>
                  <a:srgbClr val="564b3c"/>
                </a:solidFill>
                <a:latin typeface="Century Gothic"/>
              </a:rPr>
              <a:t>Italia</a:t>
            </a:r>
            <a:endParaRPr b="0" lang="it-IT" sz="2400" spc="-1" strike="noStrike">
              <a:latin typeface="Arial"/>
            </a:endParaRPr>
          </a:p>
          <a:p>
            <a:pPr marL="343080" indent="-227880" algn="just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564b3c"/>
                </a:solidFill>
                <a:latin typeface="Century Gothic"/>
              </a:rPr>
              <a:t>Durata: </a:t>
            </a:r>
            <a:r>
              <a:rPr b="0" lang="it-IT" sz="2400" spc="-1" strike="noStrike">
                <a:solidFill>
                  <a:srgbClr val="564b3c"/>
                </a:solidFill>
                <a:latin typeface="Century Gothic"/>
              </a:rPr>
              <a:t>116’</a:t>
            </a:r>
            <a:endParaRPr b="0" lang="it-IT" sz="2400" spc="-1" strike="noStrike">
              <a:latin typeface="Arial"/>
            </a:endParaRPr>
          </a:p>
          <a:p>
            <a:pPr marL="343080" indent="-227880" algn="just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564b3c"/>
                </a:solidFill>
                <a:latin typeface="Century Gothic"/>
              </a:rPr>
              <a:t>Genere: </a:t>
            </a:r>
            <a:r>
              <a:rPr b="0" lang="it-IT" sz="2400" spc="-1" strike="noStrike">
                <a:solidFill>
                  <a:srgbClr val="564b3c"/>
                </a:solidFill>
                <a:latin typeface="Century Gothic"/>
              </a:rPr>
              <a:t>Drammatico</a:t>
            </a:r>
            <a:endParaRPr b="0" lang="it-IT" sz="2400" spc="-1" strike="noStrike">
              <a:latin typeface="Arial"/>
            </a:endParaRPr>
          </a:p>
          <a:p>
            <a:pPr marL="343080" indent="-227880" algn="just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564b3c"/>
                </a:solidFill>
                <a:latin typeface="Century Gothic"/>
              </a:rPr>
              <a:t>Regia: </a:t>
            </a:r>
            <a:r>
              <a:rPr b="0" lang="it-IT" sz="2400" spc="-1" strike="noStrike">
                <a:solidFill>
                  <a:srgbClr val="564b3c"/>
                </a:solidFill>
                <a:latin typeface="Century Gothic"/>
              </a:rPr>
              <a:t>Daniele Luchetti</a:t>
            </a:r>
            <a:endParaRPr b="0" lang="it-IT" sz="2400" spc="-1" strike="noStrike">
              <a:latin typeface="Arial"/>
            </a:endParaRPr>
          </a:p>
          <a:p>
            <a:pPr marL="114480" algn="just">
              <a:lnSpc>
                <a:spcPct val="100000"/>
              </a:lnSpc>
              <a:spcBef>
                <a:spcPts val="601"/>
              </a:spcBef>
            </a:pPr>
            <a:r>
              <a:rPr b="0" lang="it-IT" sz="2400" spc="-1" strike="noStrike">
                <a:solidFill>
                  <a:srgbClr val="564b3c"/>
                </a:solidFill>
                <a:latin typeface="Century Gothic"/>
              </a:rPr>
              <a:t>  </a:t>
            </a:r>
            <a:endParaRPr b="0" lang="it-IT" sz="2400" spc="-1" strike="noStrike">
              <a:latin typeface="Arial"/>
            </a:endParaRPr>
          </a:p>
          <a:p>
            <a:pPr marL="114480" algn="just">
              <a:lnSpc>
                <a:spcPct val="100000"/>
              </a:lnSpc>
              <a:spcBef>
                <a:spcPts val="601"/>
              </a:spcBef>
            </a:pPr>
            <a:r>
              <a:rPr b="1" lang="it-IT" sz="24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378" name="Picture 2" descr="G:\DANY\untitled.png"/>
          <p:cNvPicPr/>
          <p:nvPr/>
        </p:nvPicPr>
        <p:blipFill>
          <a:blip r:embed="rId1"/>
          <a:stretch/>
        </p:blipFill>
        <p:spPr>
          <a:xfrm>
            <a:off x="5829480" y="2090880"/>
            <a:ext cx="2126520" cy="256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it-IT" sz="3500" spc="-1" strike="noStrike" cap="all">
                <a:solidFill>
                  <a:srgbClr val="6b7d72"/>
                </a:solidFill>
                <a:latin typeface="Book Antiqua"/>
              </a:rPr>
              <a:t>Trama</a:t>
            </a:r>
            <a:endParaRPr b="0" lang="it-IT" sz="3500" spc="-1" strike="noStrike"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395640" y="1773000"/>
            <a:ext cx="4906440" cy="540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000"/>
          </a:bodyPr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4000" spc="-1" strike="noStrike">
                <a:solidFill>
                  <a:srgbClr val="564b3c"/>
                </a:solidFill>
                <a:latin typeface="Century Gothic"/>
              </a:rPr>
              <a:t>Un gruppo di studenti di Padova – Gigi, Lelio, Enrico, Simonetta e Bene - a partire dal settembre 1943 scelgono di andare sull’altopiano di Asiago a fare la guerra partigiana.</a:t>
            </a:r>
            <a:endParaRPr b="0" lang="it-IT" sz="4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endParaRPr b="0" lang="it-IT" sz="4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4000" spc="-1" strike="noStrike">
                <a:solidFill>
                  <a:srgbClr val="564b3c"/>
                </a:solidFill>
                <a:latin typeface="Century Gothic"/>
              </a:rPr>
              <a:t> </a:t>
            </a:r>
            <a:r>
              <a:rPr b="0" lang="it-IT" sz="4000" spc="-1" strike="noStrike">
                <a:solidFill>
                  <a:srgbClr val="564b3c"/>
                </a:solidFill>
                <a:latin typeface="Century Gothic"/>
              </a:rPr>
              <a:t>Loro punto di riferimento è Toni, un professore antifascista aderente al partito d’azione. La banda discute e compie azioni, come il furto di formaggi e il rapimento di un medico collaborazionista dei fascisti.</a:t>
            </a:r>
            <a:endParaRPr b="0" lang="it-IT" sz="4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endParaRPr b="0" lang="it-IT" sz="4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4000" spc="-1" strike="noStrike">
                <a:solidFill>
                  <a:srgbClr val="564b3c"/>
                </a:solidFill>
                <a:latin typeface="Century Gothic"/>
              </a:rPr>
              <a:t>Dopo il marzo 1944 Gigi continua la sua guerra a Padova, insieme a Simonetta, ed è lì che partecipa  alla Liberazione della città da parte dei partigiani e il successivo arrivo dei carri armati in città.</a:t>
            </a:r>
            <a:endParaRPr b="0" lang="it-IT" sz="4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114480" algn="just">
              <a:lnSpc>
                <a:spcPct val="80000"/>
              </a:lnSpc>
              <a:spcBef>
                <a:spcPts val="499"/>
              </a:spcBef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228240" algn="just">
              <a:lnSpc>
                <a:spcPct val="80000"/>
              </a:lnSpc>
              <a:spcBef>
                <a:spcPts val="499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114480" algn="just">
              <a:lnSpc>
                <a:spcPct val="80000"/>
              </a:lnSpc>
              <a:spcBef>
                <a:spcPts val="499"/>
              </a:spcBef>
            </a:pPr>
            <a:r>
              <a:rPr b="0" lang="it-IT" sz="2000" spc="-1" strike="noStrike">
                <a:solidFill>
                  <a:srgbClr val="564b3c"/>
                </a:solidFill>
                <a:latin typeface="Century Gothic"/>
              </a:rPr>
              <a:t>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381" name="Picture 4" descr="G:\DANY\piccoli_maestri_stefano_accorsi_daniele_luchetti_022_jpg_kjdg-700x490.jpg"/>
          <p:cNvPicPr/>
          <p:nvPr/>
        </p:nvPicPr>
        <p:blipFill>
          <a:blip r:embed="rId2"/>
          <a:stretch/>
        </p:blipFill>
        <p:spPr>
          <a:xfrm>
            <a:off x="5482440" y="1917000"/>
            <a:ext cx="3416040" cy="2160000"/>
          </a:xfrm>
          <a:prstGeom prst="rect">
            <a:avLst/>
          </a:prstGeom>
          <a:ln>
            <a:noFill/>
          </a:ln>
        </p:spPr>
      </p:pic>
      <p:pic>
        <p:nvPicPr>
          <p:cNvPr id="382" name="Picture 5" descr="G:\DANY\piccoli_maestri_stefano_accorsi_daniele_luchetti_010_jpg_icvt.jpg"/>
          <p:cNvPicPr/>
          <p:nvPr/>
        </p:nvPicPr>
        <p:blipFill>
          <a:blip r:embed="rId3"/>
          <a:stretch/>
        </p:blipFill>
        <p:spPr>
          <a:xfrm>
            <a:off x="5482440" y="4293000"/>
            <a:ext cx="3416040" cy="21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it-IT" sz="3500" spc="-1" strike="noStrike" cap="all">
                <a:solidFill>
                  <a:srgbClr val="6b7d72"/>
                </a:solidFill>
                <a:latin typeface="Book Antiqua"/>
              </a:rPr>
              <a:t>Non solo un film… ! </a:t>
            </a:r>
            <a:endParaRPr b="0" lang="it-IT" sz="3500" spc="-1" strike="noStrike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457200" y="1752480"/>
            <a:ext cx="8228880" cy="43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227880" algn="just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564b3c"/>
                </a:solidFill>
                <a:latin typeface="Century Gothic"/>
              </a:rPr>
              <a:t>Il film si basa in modo piuttosto fedele sull‘omonimo libro di Luigi Meneghello (1922-2007) pubblicato per la prima volta nel 1964, in cui l’autore ripercorre, in forma narrativa, la sua esperienza di partigiano. </a:t>
            </a:r>
            <a:endParaRPr b="0" lang="it-IT" sz="2400" spc="-1" strike="noStrike">
              <a:latin typeface="Arial"/>
            </a:endParaRPr>
          </a:p>
          <a:p>
            <a:pPr marL="343080" indent="-227880" algn="just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564b3c"/>
                </a:solidFill>
                <a:latin typeface="Century Gothic"/>
              </a:rPr>
              <a:t>Il libro nasce con un esplicito proposito civile e culturale: narrare, attraverso una ‘‘piccola guerra personale’’, la Resistenza in chiave antieroica e antiretorica, nella convinzione che ‘‘ solo così si può dare conto agli aspetti più originali e più interessanti accaduti in quegli anni’’. 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magine 2" descr=""/>
          <p:cNvPicPr/>
          <p:nvPr/>
        </p:nvPicPr>
        <p:blipFill>
          <a:blip r:embed="rId1"/>
          <a:stretch/>
        </p:blipFill>
        <p:spPr>
          <a:xfrm>
            <a:off x="438480" y="606240"/>
            <a:ext cx="8338680" cy="5793840"/>
          </a:xfrm>
          <a:prstGeom prst="rect">
            <a:avLst/>
          </a:prstGeom>
          <a:ln>
            <a:noFill/>
          </a:ln>
        </p:spPr>
      </p:pic>
      <p:pic>
        <p:nvPicPr>
          <p:cNvPr id="386" name="Picture 4" descr="G:\DANY\accorsi.png"/>
          <p:cNvPicPr/>
          <p:nvPr/>
        </p:nvPicPr>
        <p:blipFill>
          <a:blip r:embed="rId2"/>
          <a:stretch/>
        </p:blipFill>
        <p:spPr>
          <a:xfrm>
            <a:off x="3492000" y="1268640"/>
            <a:ext cx="2231640" cy="1511280"/>
          </a:xfrm>
          <a:prstGeom prst="rect">
            <a:avLst/>
          </a:prstGeom>
          <a:ln>
            <a:noFill/>
          </a:ln>
        </p:spPr>
      </p:pic>
      <p:pic>
        <p:nvPicPr>
          <p:cNvPr id="387" name="Picture 5" descr="G:\DANY\ci_maes2.jpg"/>
          <p:cNvPicPr/>
          <p:nvPr/>
        </p:nvPicPr>
        <p:blipFill>
          <a:blip r:embed="rId3"/>
          <a:stretch/>
        </p:blipFill>
        <p:spPr>
          <a:xfrm>
            <a:off x="3492000" y="2925000"/>
            <a:ext cx="2231640" cy="1600560"/>
          </a:xfrm>
          <a:prstGeom prst="rect">
            <a:avLst/>
          </a:prstGeom>
          <a:ln>
            <a:noFill/>
          </a:ln>
        </p:spPr>
      </p:pic>
      <p:sp>
        <p:nvSpPr>
          <p:cNvPr id="388" name="CustomShape 1"/>
          <p:cNvSpPr/>
          <p:nvPr/>
        </p:nvSpPr>
        <p:spPr>
          <a:xfrm>
            <a:off x="6019920" y="3352680"/>
            <a:ext cx="2513880" cy="118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 Light"/>
                <a:ea typeface="DejaVu Sans"/>
              </a:rPr>
              <a:t>Le donne ebbero un ruolo fondamentale non solo come ‘‘staffette’’ partigiane ma anche perché furono spesso le animatrici di forme di opposizione quotidiana e di resistenza civile.</a:t>
            </a:r>
            <a:endParaRPr b="0" lang="it-IT" sz="1200" spc="-1" strike="noStrike">
              <a:latin typeface="Arial"/>
            </a:endParaRPr>
          </a:p>
        </p:txBody>
      </p:sp>
      <p:pic>
        <p:nvPicPr>
          <p:cNvPr id="389" name="Immagine 8" descr=""/>
          <p:cNvPicPr/>
          <p:nvPr/>
        </p:nvPicPr>
        <p:blipFill>
          <a:blip r:embed="rId4"/>
          <a:stretch/>
        </p:blipFill>
        <p:spPr>
          <a:xfrm>
            <a:off x="3713040" y="4667400"/>
            <a:ext cx="1789560" cy="155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magine 2" descr=""/>
          <p:cNvPicPr/>
          <p:nvPr/>
        </p:nvPicPr>
        <p:blipFill>
          <a:blip r:embed="rId1"/>
          <a:stretch/>
        </p:blipFill>
        <p:spPr>
          <a:xfrm>
            <a:off x="457200" y="420480"/>
            <a:ext cx="8283600" cy="5888160"/>
          </a:xfrm>
          <a:prstGeom prst="rect">
            <a:avLst/>
          </a:prstGeom>
          <a:ln>
            <a:noFill/>
          </a:ln>
        </p:spPr>
      </p:pic>
      <p:pic>
        <p:nvPicPr>
          <p:cNvPr id="391" name="Picture 2" descr="G:\DANY\sotti.jpg"/>
          <p:cNvPicPr/>
          <p:nvPr/>
        </p:nvPicPr>
        <p:blipFill>
          <a:blip r:embed="rId2"/>
          <a:stretch/>
        </p:blipFill>
        <p:spPr>
          <a:xfrm>
            <a:off x="3420000" y="916560"/>
            <a:ext cx="2375640" cy="1575720"/>
          </a:xfrm>
          <a:prstGeom prst="rect">
            <a:avLst/>
          </a:prstGeom>
          <a:ln>
            <a:noFill/>
          </a:ln>
        </p:spPr>
      </p:pic>
      <p:pic>
        <p:nvPicPr>
          <p:cNvPr id="392" name="Picture 4" descr="G:\DANY\Filippo%20Sandon%201o.jpg"/>
          <p:cNvPicPr/>
          <p:nvPr/>
        </p:nvPicPr>
        <p:blipFill>
          <a:blip r:embed="rId3"/>
          <a:stretch/>
        </p:blipFill>
        <p:spPr>
          <a:xfrm>
            <a:off x="3924000" y="2604240"/>
            <a:ext cx="1439280" cy="1904400"/>
          </a:xfrm>
          <a:prstGeom prst="rect">
            <a:avLst/>
          </a:prstGeom>
          <a:ln>
            <a:noFill/>
          </a:ln>
        </p:spPr>
      </p:pic>
      <p:pic>
        <p:nvPicPr>
          <p:cNvPr id="393" name="Picture 5" descr="G:\DANY\ivana-sunjc-porta_8369_oriz_web-200x200.jpg"/>
          <p:cNvPicPr/>
          <p:nvPr/>
        </p:nvPicPr>
        <p:blipFill>
          <a:blip r:embed="rId4"/>
          <a:stretch/>
        </p:blipFill>
        <p:spPr>
          <a:xfrm>
            <a:off x="3708000" y="4653000"/>
            <a:ext cx="1799640" cy="1583280"/>
          </a:xfrm>
          <a:prstGeom prst="rect">
            <a:avLst/>
          </a:prstGeom>
          <a:ln>
            <a:noFill/>
          </a:ln>
        </p:spPr>
      </p:pic>
      <p:sp>
        <p:nvSpPr>
          <p:cNvPr id="394" name="CustomShape 1"/>
          <p:cNvSpPr/>
          <p:nvPr/>
        </p:nvSpPr>
        <p:spPr>
          <a:xfrm>
            <a:off x="5998680" y="4876920"/>
            <a:ext cx="2666160" cy="13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 Light"/>
                <a:ea typeface="DejaVu Sans"/>
              </a:rPr>
              <a:t>Simbolo di un’‘‘Italia vera’’, lontana dalla retorica non solo fascista ma anche resistenziale: nel discorso che tiene alla banda dice che non bisogna aspettare passivamente l’avanzata degli alleati ma dimostrare la capacità combattiva e morale degli italiani. </a:t>
            </a:r>
            <a:endParaRPr b="0" lang="it-IT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it-IT" sz="3500" spc="-1" strike="noStrike" cap="all">
                <a:solidFill>
                  <a:srgbClr val="6b7d72"/>
                </a:solidFill>
                <a:latin typeface="Book Antiqua"/>
              </a:rPr>
              <a:t>La scelta dell’insurrezione</a:t>
            </a:r>
            <a:endParaRPr b="0" lang="it-IT" sz="3500" spc="-1" strike="noStrike"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304920" y="1905120"/>
            <a:ext cx="8533800" cy="30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360" algn="just">
              <a:lnSpc>
                <a:spcPct val="100000"/>
              </a:lnSpc>
              <a:buClr>
                <a:srgbClr val="564b3c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564b3c"/>
                </a:solidFill>
                <a:latin typeface="Century Gothic"/>
                <a:ea typeface="DejaVu Sans"/>
              </a:rPr>
              <a:t>Dopo il proclama del generale angloamericano Alexander del 13 Novembre 1944 che vincolava le bande partigiane a rimanere sulla difensiva escludendo altre offensive fino alla primavera prossima si passò alla scelta dell’insurrezione per liberare le città del nord prima dell’arrivo degli Alleati e per accrescere l’autorevolezza politica del Comitato di Liberazione dell’Alta Italia davanti agli Alleati una volta liberata l’Italia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it-IT" sz="3500" spc="-1" strike="noStrike" cap="all">
                <a:solidFill>
                  <a:srgbClr val="6b7d72"/>
                </a:solidFill>
                <a:latin typeface="Book Antiqua"/>
              </a:rPr>
              <a:t>Luoghi</a:t>
            </a:r>
            <a:endParaRPr b="0" lang="it-IT" sz="3500" spc="-1" strike="noStrike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426240" y="1722600"/>
            <a:ext cx="4039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 anchorCtr="1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b="1" lang="it-IT" sz="2200" spc="-1" strike="noStrike">
                <a:solidFill>
                  <a:srgbClr val="564b3c"/>
                </a:solidFill>
                <a:latin typeface="Century Gothic"/>
              </a:rPr>
              <a:t>ALTOPIANO DI ASIAGO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4645080" y="1722600"/>
            <a:ext cx="4041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 anchorCtr="1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b="1" lang="it-IT" sz="2200" spc="-1" strike="noStrike">
                <a:solidFill>
                  <a:srgbClr val="564b3c"/>
                </a:solidFill>
                <a:latin typeface="Century Gothic"/>
              </a:rPr>
              <a:t>CITTÀ DI PADOVA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4572000" y="4865400"/>
            <a:ext cx="4319640" cy="13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227880" algn="just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1600" spc="-1" strike="noStrike">
                <a:solidFill>
                  <a:srgbClr val="564b3c"/>
                </a:solidFill>
                <a:latin typeface="Century Gothic"/>
              </a:rPr>
              <a:t>Tra il 23 e il 26 Aprile 1945 si liberarono Genova, Torino e Milano poi tutte le altre città del Nord. Il 25 aprile 1945 è la data ufficiale della liberazione dell'Italia per la quale si stima siano caduti circa 50.000  combattenti. 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it-IT" sz="1600" spc="-1" strike="noStrike">
              <a:latin typeface="Arial"/>
            </a:endParaRPr>
          </a:p>
        </p:txBody>
      </p:sp>
      <p:pic>
        <p:nvPicPr>
          <p:cNvPr id="401" name="Picture 2" descr=""/>
          <p:cNvPicPr/>
          <p:nvPr/>
        </p:nvPicPr>
        <p:blipFill>
          <a:blip r:embed="rId1"/>
          <a:stretch/>
        </p:blipFill>
        <p:spPr>
          <a:xfrm>
            <a:off x="685800" y="2493000"/>
            <a:ext cx="3504600" cy="2159640"/>
          </a:xfrm>
          <a:prstGeom prst="rect">
            <a:avLst/>
          </a:prstGeom>
          <a:ln>
            <a:noFill/>
          </a:ln>
        </p:spPr>
      </p:pic>
      <p:pic>
        <p:nvPicPr>
          <p:cNvPr id="402" name="Picture 3" descr="G:\DANY\01884225.jpg"/>
          <p:cNvPicPr/>
          <p:nvPr/>
        </p:nvPicPr>
        <p:blipFill>
          <a:blip r:embed="rId2"/>
          <a:stretch/>
        </p:blipFill>
        <p:spPr>
          <a:xfrm>
            <a:off x="4952880" y="2484000"/>
            <a:ext cx="3809160" cy="2283120"/>
          </a:xfrm>
          <a:prstGeom prst="rect">
            <a:avLst/>
          </a:prstGeom>
          <a:ln>
            <a:noFill/>
          </a:ln>
        </p:spPr>
      </p:pic>
      <p:sp>
        <p:nvSpPr>
          <p:cNvPr id="403" name="CustomShape 5"/>
          <p:cNvSpPr/>
          <p:nvPr/>
        </p:nvSpPr>
        <p:spPr>
          <a:xfrm>
            <a:off x="467640" y="4865400"/>
            <a:ext cx="3816720" cy="13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227880" algn="just">
              <a:lnSpc>
                <a:spcPct val="100000"/>
              </a:lnSpc>
              <a:spcBef>
                <a:spcPts val="601"/>
              </a:spcBef>
              <a:buClr>
                <a:srgbClr val="93a299"/>
              </a:buClr>
              <a:buFont typeface="Arial"/>
              <a:buChar char="•"/>
            </a:pPr>
            <a:r>
              <a:rPr b="0" lang="it-IT" sz="1600" spc="-1" strike="noStrike">
                <a:solidFill>
                  <a:srgbClr val="564b3c"/>
                </a:solidFill>
                <a:latin typeface="Century Gothic"/>
                <a:ea typeface="DejaVu Sans"/>
              </a:rPr>
              <a:t>«Lassù, per la prima volta in vita nostra, ci siamo sentiti veramente liberi, e quel paesaggio s‘è associato per sempre alla nostra idea di libertà». 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Application>LibreOffice/6.3.4.2$Windows_X86_64 LibreOffice_project/60da17e045e08f1793c57c00ba83cdfce946d0aa</Application>
  <Words>509</Words>
  <Paragraphs>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2016-04-23T09:02:15Z</dcterms:created>
  <dc:creator>JUVE</dc:creator>
  <dc:description/>
  <dc:language>it-IT</dc:language>
  <cp:lastModifiedBy/>
  <dcterms:modified xsi:type="dcterms:W3CDTF">2020-04-20T02:01:24Z</dcterms:modified>
  <cp:revision>30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